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Fira Sans Extra Condensed Medium" panose="020B0603050000020004" pitchFamily="34" charset="0"/>
      <p:regular r:id="rId16"/>
      <p:bold r:id="rId17"/>
      <p:italic r:id="rId18"/>
      <p:boldItalic r:id="rId19"/>
    </p:embeddedFont>
    <p:embeddedFont>
      <p:font typeface="Inter" panose="020B0502030000000004" pitchFamily="34" charset="0"/>
      <p:regular r:id="rId20"/>
      <p:bold r:id="rId21"/>
    </p:embeddedFont>
    <p:embeddedFont>
      <p:font typeface="Inter-Regular" panose="020B0502030000000004" pitchFamily="3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18DEF7-67E1-42D9-921E-9FC80F47A3BF}">
  <a:tblStyle styleId="{4D18DEF7-67E1-42D9-921E-9FC80F47A3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9a3db7fe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9a3db7fe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9a3db7fed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9a3db7fed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9a3db7fed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9a3db7fed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9a3db7fed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9a3db7fed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9a3db7fed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9a3db7fed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9a3db7fed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c9a3db7fed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9a3db7fed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9a3db7fed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9a3db7fed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9a3db7fed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ctrTitle"/>
          </p:nvPr>
        </p:nvSpPr>
        <p:spPr>
          <a:xfrm>
            <a:off x="710280" y="536650"/>
            <a:ext cx="4918200" cy="205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subTitle" idx="1"/>
          </p:nvPr>
        </p:nvSpPr>
        <p:spPr>
          <a:xfrm>
            <a:off x="710275" y="2589250"/>
            <a:ext cx="4918200" cy="53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7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Weather Prediction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INSY 695: Enterprise Data Science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Team: Cloud Computations </a:t>
            </a:r>
            <a:endParaRPr sz="3000"/>
          </a:p>
        </p:txBody>
      </p:sp>
      <p:grpSp>
        <p:nvGrpSpPr>
          <p:cNvPr id="61" name="Google Shape;61;p13"/>
          <p:cNvGrpSpPr/>
          <p:nvPr/>
        </p:nvGrpSpPr>
        <p:grpSpPr>
          <a:xfrm>
            <a:off x="8351003" y="3207674"/>
            <a:ext cx="421351" cy="1533558"/>
            <a:chOff x="727175" y="2957625"/>
            <a:chExt cx="130700" cy="476275"/>
          </a:xfrm>
        </p:grpSpPr>
        <p:sp>
          <p:nvSpPr>
            <p:cNvPr id="62" name="Google Shape;62;p13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4" name="Google Shape;64;p13"/>
          <p:cNvSpPr/>
          <p:nvPr/>
        </p:nvSpPr>
        <p:spPr>
          <a:xfrm>
            <a:off x="295950" y="17632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614025" y="43917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853175" y="22867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1037875" y="4140250"/>
            <a:ext cx="3226800" cy="646500"/>
          </a:xfrm>
          <a:prstGeom prst="rect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Week 2 Update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2600" y="689550"/>
            <a:ext cx="1875600" cy="1850400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4">
            <a:alphaModFix/>
          </a:blip>
          <a:srcRect t="1587" b="1587"/>
          <a:stretch/>
        </p:blipFill>
        <p:spPr>
          <a:xfrm>
            <a:off x="43200" y="1614750"/>
            <a:ext cx="1976700" cy="191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5">
            <a:alphaModFix/>
          </a:blip>
          <a:srcRect t="4399" b="30415"/>
          <a:stretch/>
        </p:blipFill>
        <p:spPr>
          <a:xfrm>
            <a:off x="1955125" y="657750"/>
            <a:ext cx="1914000" cy="191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4949775" y="2743450"/>
            <a:ext cx="3000000" cy="8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1"/>
                </a:solidFill>
              </a:rPr>
              <a:t>Duncan Wang </a:t>
            </a:r>
            <a:endParaRPr sz="120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Role: Product Manager /</a:t>
            </a:r>
            <a:endParaRPr sz="1200" b="1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 Data Analyst </a:t>
            </a:r>
            <a:endParaRPr sz="1200" b="1"/>
          </a:p>
        </p:txBody>
      </p:sp>
      <p:sp>
        <p:nvSpPr>
          <p:cNvPr id="77" name="Google Shape;77;p14"/>
          <p:cNvSpPr txBox="1"/>
          <p:nvPr/>
        </p:nvSpPr>
        <p:spPr>
          <a:xfrm>
            <a:off x="3654100" y="3625200"/>
            <a:ext cx="2201100" cy="8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1"/>
                </a:solidFill>
              </a:rPr>
              <a:t>Hanna Swail</a:t>
            </a:r>
            <a:endParaRPr sz="1500" b="1">
              <a:solidFill>
                <a:schemeClr val="accen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Role: Data Scientist / </a:t>
            </a:r>
            <a:endParaRPr sz="1200" b="1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UX/UI Specialist</a:t>
            </a:r>
            <a:endParaRPr sz="1200" b="1"/>
          </a:p>
        </p:txBody>
      </p:sp>
      <p:sp>
        <p:nvSpPr>
          <p:cNvPr id="78" name="Google Shape;78;p14"/>
          <p:cNvSpPr txBox="1"/>
          <p:nvPr/>
        </p:nvSpPr>
        <p:spPr>
          <a:xfrm>
            <a:off x="29050" y="3625200"/>
            <a:ext cx="2289600" cy="8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1"/>
                </a:solidFill>
              </a:rPr>
              <a:t>Steven Liang</a:t>
            </a:r>
            <a:endParaRPr sz="120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Role: Product Manager / </a:t>
            </a:r>
            <a:endParaRPr sz="1200" b="1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SME</a:t>
            </a:r>
            <a:endParaRPr sz="1200" b="1"/>
          </a:p>
        </p:txBody>
      </p:sp>
      <p:sp>
        <p:nvSpPr>
          <p:cNvPr id="79" name="Google Shape;79;p14"/>
          <p:cNvSpPr txBox="1"/>
          <p:nvPr/>
        </p:nvSpPr>
        <p:spPr>
          <a:xfrm>
            <a:off x="6637450" y="3695850"/>
            <a:ext cx="3000000" cy="8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1"/>
                </a:solidFill>
              </a:rPr>
              <a:t>Richard Gao</a:t>
            </a:r>
            <a:endParaRPr sz="1500" b="1">
              <a:solidFill>
                <a:schemeClr val="accen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Role: Business Analyst</a:t>
            </a:r>
            <a:endParaRPr sz="1200" b="1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/ Architect</a:t>
            </a:r>
            <a:endParaRPr sz="1200" b="1"/>
          </a:p>
        </p:txBody>
      </p:sp>
      <p:sp>
        <p:nvSpPr>
          <p:cNvPr id="80" name="Google Shape;80;p14"/>
          <p:cNvSpPr txBox="1"/>
          <p:nvPr/>
        </p:nvSpPr>
        <p:spPr>
          <a:xfrm>
            <a:off x="2027025" y="2743450"/>
            <a:ext cx="1625100" cy="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1"/>
                </a:solidFill>
              </a:rPr>
              <a:t>Jake Hogan</a:t>
            </a:r>
            <a:endParaRPr sz="120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Role: Data Analyst</a:t>
            </a:r>
            <a:endParaRPr sz="1200" b="1"/>
          </a:p>
        </p:txBody>
      </p:sp>
      <p:sp>
        <p:nvSpPr>
          <p:cNvPr id="81" name="Google Shape;81;p14"/>
          <p:cNvSpPr txBox="1"/>
          <p:nvPr/>
        </p:nvSpPr>
        <p:spPr>
          <a:xfrm>
            <a:off x="98825" y="117075"/>
            <a:ext cx="4730400" cy="13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rPr>
              <a:t>About Our Team</a:t>
            </a:r>
            <a:endParaRPr sz="3200">
              <a:solidFill>
                <a:schemeClr val="accent1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5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pic>
        <p:nvPicPr>
          <p:cNvPr id="82" name="Google Shape;8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27000" y="1845450"/>
            <a:ext cx="1850400" cy="185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 rotWithShape="1">
          <a:blip r:embed="rId7">
            <a:alphaModFix/>
          </a:blip>
          <a:srcRect t="11909"/>
          <a:stretch/>
        </p:blipFill>
        <p:spPr>
          <a:xfrm>
            <a:off x="3829450" y="1678350"/>
            <a:ext cx="1850400" cy="2017500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596100" y="8439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Weather?</a:t>
            </a:r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540775" y="1356875"/>
            <a:ext cx="80625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Accurate weather forecasts → crucial social / economic priority: </a:t>
            </a:r>
            <a:br>
              <a:rPr lang="en">
                <a:latin typeface="Inter-Regular"/>
                <a:ea typeface="Inter-Regular"/>
                <a:cs typeface="Inter-Regular"/>
                <a:sym typeface="Inter-Regular"/>
              </a:rPr>
            </a:b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- Benefits / Impact:  </a:t>
            </a:r>
            <a:r>
              <a:rPr lang="en">
                <a:solidFill>
                  <a:srgbClr val="0000FF"/>
                </a:solidFill>
                <a:latin typeface="Inter-Regular"/>
                <a:ea typeface="Inter-Regular"/>
                <a:cs typeface="Inter-Regular"/>
                <a:sym typeface="Inter-Regular"/>
              </a:rPr>
              <a:t>Transportation</a:t>
            </a: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, </a:t>
            </a:r>
            <a:r>
              <a:rPr lang="en">
                <a:solidFill>
                  <a:srgbClr val="0000FF"/>
                </a:solidFill>
                <a:latin typeface="Inter-Regular"/>
                <a:ea typeface="Inter-Regular"/>
                <a:cs typeface="Inter-Regular"/>
                <a:sym typeface="Inter-Regular"/>
              </a:rPr>
              <a:t>Tourism</a:t>
            </a: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, </a:t>
            </a:r>
            <a:r>
              <a:rPr lang="en">
                <a:solidFill>
                  <a:srgbClr val="0000FF"/>
                </a:solidFill>
                <a:latin typeface="Inter-Regular"/>
                <a:ea typeface="Inter-Regular"/>
                <a:cs typeface="Inter-Regular"/>
                <a:sym typeface="Inter-Regular"/>
              </a:rPr>
              <a:t>Agriculture</a:t>
            </a:r>
            <a:br>
              <a:rPr lang="en">
                <a:latin typeface="Inter-Regular"/>
                <a:ea typeface="Inter-Regular"/>
                <a:cs typeface="Inter-Regular"/>
                <a:sym typeface="Inter-Regular"/>
              </a:rPr>
            </a:b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- Investment in public weather forecasts: benefit +$31 billion</a:t>
            </a:r>
            <a:r>
              <a:rPr lang="en" sz="900">
                <a:latin typeface="Inter-Regular"/>
                <a:ea typeface="Inter-Regular"/>
                <a:cs typeface="Inter-Regular"/>
                <a:sym typeface="Inter-Regular"/>
              </a:rPr>
              <a:t> (The US Weather Service, Lazo et al. 2009)</a:t>
            </a:r>
            <a:endParaRPr sz="9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latin typeface="Inter-Regular"/>
                <a:ea typeface="Inter-Regular"/>
                <a:cs typeface="Inter-Regular"/>
                <a:sym typeface="Inter-Regular"/>
              </a:rPr>
              <a:t>Classical Approaches to Weather Forecasting </a:t>
            </a:r>
            <a:br>
              <a:rPr lang="en">
                <a:latin typeface="Inter-Regular"/>
                <a:ea typeface="Inter-Regular"/>
                <a:cs typeface="Inter-Regular"/>
                <a:sym typeface="Inter-Regular"/>
              </a:rPr>
            </a:b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- Meteorologists use complex climatological models constructed from data such as:</a:t>
            </a:r>
            <a:br>
              <a:rPr lang="en">
                <a:latin typeface="Inter-Regular"/>
                <a:ea typeface="Inter-Regular"/>
                <a:cs typeface="Inter-Regular"/>
                <a:sym typeface="Inter-Regular"/>
              </a:rPr>
            </a:b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	- Weather stations, to balloons, to radar and satellites</a:t>
            </a:r>
            <a:br>
              <a:rPr lang="en">
                <a:latin typeface="Inter-Regular"/>
                <a:ea typeface="Inter-Regular"/>
                <a:cs typeface="Inter-Regular"/>
                <a:sym typeface="Inter-Regular"/>
              </a:rPr>
            </a:b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- </a:t>
            </a:r>
            <a:r>
              <a:rPr lang="en" b="1" u="sng">
                <a:latin typeface="Inter"/>
                <a:ea typeface="Inter"/>
                <a:cs typeface="Inter"/>
                <a:sym typeface="Inter"/>
              </a:rPr>
              <a:t>Limitation:</a:t>
            </a:r>
            <a:r>
              <a:rPr lang="en">
                <a:latin typeface="Inter-Regular"/>
                <a:ea typeface="Inter-Regular"/>
                <a:cs typeface="Inter-Regular"/>
                <a:sym typeface="Inter-Regular"/>
              </a:rPr>
              <a:t> access to good forecasts can be geographically constrained.</a:t>
            </a:r>
            <a:endParaRPr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1E35A1"/>
                </a:solidFill>
                <a:highlight>
                  <a:srgbClr val="CFE2F3"/>
                </a:highlight>
                <a:latin typeface="Inter"/>
                <a:ea typeface="Inter"/>
                <a:cs typeface="Inter"/>
                <a:sym typeface="Inter"/>
              </a:rPr>
              <a:t>While these models have been successful, there is still a significant opportunity for machine and deep learning models to improve the accuracy and geographic availability of traditional weather forecasting. </a:t>
            </a:r>
            <a:endParaRPr sz="1200" b="1">
              <a:highlight>
                <a:srgbClr val="CFE2F3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7269675" y="22367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7587750" y="48652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7826900" y="27602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ctrTitle" idx="4294967295"/>
          </p:nvPr>
        </p:nvSpPr>
        <p:spPr>
          <a:xfrm>
            <a:off x="394625" y="1129450"/>
            <a:ext cx="1834500" cy="277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9DAF8"/>
                </a:solidFill>
              </a:rPr>
              <a:t>WHAT: </a:t>
            </a:r>
            <a:br>
              <a:rPr lang="en">
                <a:solidFill>
                  <a:srgbClr val="C9DAF8"/>
                </a:solidFill>
              </a:rPr>
            </a:br>
            <a:endParaRPr sz="4600">
              <a:solidFill>
                <a:srgbClr val="C9DAF8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9DAF8"/>
                </a:solidFill>
              </a:rPr>
              <a:t>HOW: </a:t>
            </a:r>
            <a:endParaRPr>
              <a:solidFill>
                <a:srgbClr val="C9DAF8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C9DAF8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9DAF8"/>
                </a:solidFill>
              </a:rPr>
              <a:t>WHY:</a:t>
            </a:r>
            <a:endParaRPr>
              <a:solidFill>
                <a:srgbClr val="C9DAF8"/>
              </a:solidFill>
            </a:endParaRPr>
          </a:p>
        </p:txBody>
      </p:sp>
      <p:sp>
        <p:nvSpPr>
          <p:cNvPr id="99" name="Google Shape;99;p1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4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1896800" y="280988"/>
            <a:ext cx="5167200" cy="6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rPr>
              <a:t>Objectives</a:t>
            </a:r>
            <a:endParaRPr sz="3200">
              <a:solidFill>
                <a:schemeClr val="lt2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2471100" y="1026875"/>
            <a:ext cx="6494400" cy="3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Historical Time-Series Data:</a:t>
            </a:r>
            <a:b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</a:br>
            <a: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- Predict average daily temperatures for the next week</a:t>
            </a:r>
            <a:b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</a:br>
            <a: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- Explain what factors are driving local weather patterns</a:t>
            </a:r>
            <a:endParaRPr sz="17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Compare and contrast algorithms applied to a time-series context: </a:t>
            </a:r>
            <a:r>
              <a:rPr lang="en" sz="1700" b="1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Parametric, ML, and DL </a:t>
            </a:r>
            <a:endParaRPr sz="1700" b="1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nter-Regular"/>
              <a:buAutoNum type="arabicParenR"/>
            </a:pPr>
            <a: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Opportunities to complement existing meteorological model-based forecasts </a:t>
            </a:r>
            <a:endParaRPr sz="17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nter-Regular"/>
              <a:buAutoNum type="arabicParenR"/>
            </a:pPr>
            <a: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Cost effectiveness </a:t>
            </a:r>
            <a:b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</a:br>
            <a: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(no additional expensive data collection required) </a:t>
            </a:r>
            <a:endParaRPr sz="17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Inter-Regular"/>
              <a:buAutoNum type="arabicParenR"/>
            </a:pPr>
            <a:r>
              <a:rPr lang="en" sz="17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Can be applied to rural areas where high-quality existing forecasts are unavailable.</a:t>
            </a:r>
            <a:endParaRPr sz="13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102" name="Google Shape;102;p16"/>
          <p:cNvSpPr/>
          <p:nvPr/>
        </p:nvSpPr>
        <p:spPr>
          <a:xfrm>
            <a:off x="7395900" y="228649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7713975" y="491499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7953125" y="280999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10801400" scaled="0"/>
        </a:gra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775" y="1274675"/>
            <a:ext cx="4149549" cy="204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/>
        </p:nvSpPr>
        <p:spPr>
          <a:xfrm>
            <a:off x="329025" y="556000"/>
            <a:ext cx="4812300" cy="6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Data &amp; Overview</a:t>
            </a:r>
            <a:endParaRPr sz="32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5420400" y="1143900"/>
            <a:ext cx="372360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nter-Regular"/>
              <a:buChar char="●"/>
            </a:pPr>
            <a: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Historical data available as public record for many places (including Montreal)</a:t>
            </a:r>
            <a:b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</a:b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nter-Regular"/>
              <a:buChar char="●"/>
            </a:pPr>
            <a: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New data can be accessed using the openweathermap API</a:t>
            </a:r>
            <a:b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</a:b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nter-Regular"/>
              <a:buChar char="●"/>
            </a:pPr>
            <a: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Metrics include:</a:t>
            </a: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nter-Regular"/>
              <a:buChar char="○"/>
            </a:pPr>
            <a: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Temperatures</a:t>
            </a: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nter-Regular"/>
              <a:buChar char="○"/>
            </a:pPr>
            <a: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Precipitation</a:t>
            </a: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nter-Regular"/>
              <a:buChar char="○"/>
            </a:pPr>
            <a: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Wind Direction</a:t>
            </a: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nter-Regular"/>
              <a:buChar char="○"/>
            </a:pPr>
            <a: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Wind Speed</a:t>
            </a: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nter-Regular"/>
              <a:buChar char="○"/>
            </a:pPr>
            <a: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Air pressure</a:t>
            </a: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Inter-Regular"/>
              <a:buChar char="○"/>
            </a:pPr>
            <a:r>
              <a:rPr lang="en" sz="1600">
                <a:solidFill>
                  <a:srgbClr val="FFFFFF"/>
                </a:solidFill>
                <a:latin typeface="Inter-Regular"/>
                <a:ea typeface="Inter-Regular"/>
                <a:cs typeface="Inter-Regular"/>
                <a:sym typeface="Inter-Regular"/>
              </a:rPr>
              <a:t>Humidity</a:t>
            </a: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112" name="Google Shape;112;p17"/>
          <p:cNvSpPr/>
          <p:nvPr/>
        </p:nvSpPr>
        <p:spPr>
          <a:xfrm>
            <a:off x="7586725" y="28142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3" name="Google Shape;113;p17"/>
          <p:cNvSpPr/>
          <p:nvPr/>
        </p:nvSpPr>
        <p:spPr>
          <a:xfrm>
            <a:off x="7904800" y="54427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8143950" y="33377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775" y="3506925"/>
            <a:ext cx="4193274" cy="136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ctrTitle"/>
          </p:nvPr>
        </p:nvSpPr>
        <p:spPr>
          <a:xfrm>
            <a:off x="887575" y="38015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Cont.</a:t>
            </a: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074" y="1780925"/>
            <a:ext cx="3170626" cy="202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4275" y="1059550"/>
            <a:ext cx="4885025" cy="38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316100" y="3345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/ Class Concepts </a:t>
            </a:r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29" name="Google Shape;129;p19"/>
          <p:cNvSpPr txBox="1"/>
          <p:nvPr/>
        </p:nvSpPr>
        <p:spPr>
          <a:xfrm>
            <a:off x="603900" y="1001875"/>
            <a:ext cx="79362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-Regular"/>
              <a:buChar char="●"/>
            </a:pPr>
            <a:r>
              <a:rPr lang="en" sz="1700">
                <a:latin typeface="Inter-Regular"/>
                <a:ea typeface="Inter-Regular"/>
                <a:cs typeface="Inter-Regular"/>
                <a:sym typeface="Inter-Regular"/>
              </a:rPr>
              <a:t>Model Building --  Opportunity to Compare Model Classes:</a:t>
            </a:r>
            <a:endParaRPr sz="17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-Regular"/>
              <a:buChar char="○"/>
            </a:pPr>
            <a:r>
              <a:rPr lang="en" sz="1300" b="1">
                <a:latin typeface="Inter"/>
                <a:ea typeface="Inter"/>
                <a:cs typeface="Inter"/>
                <a:sym typeface="Inter"/>
              </a:rPr>
              <a:t>Parametric: </a:t>
            </a:r>
            <a:r>
              <a:rPr lang="en" sz="1300">
                <a:latin typeface="Inter-Regular"/>
                <a:ea typeface="Inter-Regular"/>
                <a:cs typeface="Inter-Regular"/>
                <a:sym typeface="Inter-Regular"/>
              </a:rPr>
              <a:t>ARIMA, GAM</a:t>
            </a:r>
            <a:endParaRPr sz="13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-Regular"/>
              <a:buChar char="○"/>
            </a:pPr>
            <a:r>
              <a:rPr lang="en" sz="1300" b="1">
                <a:latin typeface="Inter"/>
                <a:ea typeface="Inter"/>
                <a:cs typeface="Inter"/>
                <a:sym typeface="Inter"/>
              </a:rPr>
              <a:t>SOTA ML:</a:t>
            </a:r>
            <a:r>
              <a:rPr lang="en" sz="1300">
                <a:latin typeface="Inter-Regular"/>
                <a:ea typeface="Inter-Regular"/>
                <a:cs typeface="Inter-Regular"/>
                <a:sym typeface="Inter-Regular"/>
              </a:rPr>
              <a:t> Random Forest, XGBoost</a:t>
            </a:r>
            <a:endParaRPr sz="13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-Regular"/>
              <a:buChar char="○"/>
            </a:pPr>
            <a:r>
              <a:rPr lang="en" sz="1300" b="1">
                <a:latin typeface="Inter"/>
                <a:ea typeface="Inter"/>
                <a:cs typeface="Inter"/>
                <a:sym typeface="Inter"/>
              </a:rPr>
              <a:t>Deep Learning: </a:t>
            </a:r>
            <a:r>
              <a:rPr lang="en" sz="1300">
                <a:latin typeface="Inter-Regular"/>
                <a:ea typeface="Inter-Regular"/>
                <a:cs typeface="Inter-Regular"/>
                <a:sym typeface="Inter-Regular"/>
              </a:rPr>
              <a:t>RNN, LSTM, GRU</a:t>
            </a:r>
            <a:endParaRPr sz="13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-Regular"/>
              <a:buChar char="○"/>
            </a:pPr>
            <a:r>
              <a:rPr lang="en" sz="1300" b="1">
                <a:latin typeface="Inter"/>
                <a:ea typeface="Inter"/>
                <a:cs typeface="Inter"/>
                <a:sym typeface="Inter"/>
              </a:rPr>
              <a:t>Time-series Anomaly Detection:</a:t>
            </a:r>
            <a:r>
              <a:rPr lang="en" sz="1300">
                <a:latin typeface="Inter-Regular"/>
                <a:ea typeface="Inter-Regular"/>
                <a:cs typeface="Inter-Regular"/>
                <a:sym typeface="Inter-Regular"/>
              </a:rPr>
              <a:t> Isolation forest </a:t>
            </a:r>
            <a:endParaRPr sz="13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-Regular"/>
              <a:buChar char="●"/>
            </a:pPr>
            <a:r>
              <a:rPr lang="en" sz="1700">
                <a:latin typeface="Inter-Regular"/>
                <a:ea typeface="Inter-Regular"/>
                <a:cs typeface="Inter-Regular"/>
                <a:sym typeface="Inter-Regular"/>
              </a:rPr>
              <a:t>Causal Inference/Business Explainability: </a:t>
            </a:r>
            <a:endParaRPr sz="17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-Regular"/>
              <a:buChar char="○"/>
            </a:pPr>
            <a:r>
              <a:rPr lang="en" sz="1300">
                <a:latin typeface="Inter-Regular"/>
                <a:ea typeface="Inter-Regular"/>
                <a:cs typeface="Inter-Regular"/>
                <a:sym typeface="Inter-Regular"/>
              </a:rPr>
              <a:t>Which variables are causing temperature changes and in what manner? </a:t>
            </a:r>
            <a:endParaRPr sz="13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-Regular"/>
              <a:buChar char="●"/>
            </a:pPr>
            <a:r>
              <a:rPr lang="en" sz="1700">
                <a:latin typeface="Inter-Regular"/>
                <a:ea typeface="Inter-Regular"/>
                <a:cs typeface="Inter-Regular"/>
                <a:sym typeface="Inter-Regular"/>
              </a:rPr>
              <a:t>Transformers: </a:t>
            </a:r>
            <a:endParaRPr sz="17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ter-Regular"/>
              <a:buChar char="○"/>
            </a:pPr>
            <a:r>
              <a:rPr lang="en" sz="1300">
                <a:latin typeface="Inter-Regular"/>
                <a:ea typeface="Inter-Regular"/>
                <a:cs typeface="Inter-Regular"/>
                <a:sym typeface="Inter-Regular"/>
              </a:rPr>
              <a:t>Opportunity to increase parallelization &amp; reduce training time of NNs through encoder-decoder architecture</a:t>
            </a:r>
            <a:endParaRPr sz="13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-Regular"/>
              <a:buChar char="●"/>
            </a:pPr>
            <a:r>
              <a:rPr lang="en" sz="1700">
                <a:latin typeface="Inter-Regular"/>
                <a:ea typeface="Inter-Regular"/>
                <a:cs typeface="Inter-Regular"/>
                <a:sym typeface="Inter-Regular"/>
              </a:rPr>
              <a:t>Monitoring Model Stability &amp; Drift (target &amp; model drift)</a:t>
            </a:r>
            <a:endParaRPr sz="17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-Regular"/>
              <a:buChar char="●"/>
            </a:pPr>
            <a:r>
              <a:rPr lang="en" sz="1700">
                <a:latin typeface="Inter-Regular"/>
                <a:ea typeface="Inter-Regular"/>
                <a:cs typeface="Inter-Regular"/>
                <a:sym typeface="Inter-Regular"/>
              </a:rPr>
              <a:t>Docker Containerization &amp; Deployment </a:t>
            </a:r>
            <a:endParaRPr sz="17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-Regular"/>
              <a:buChar char="●"/>
            </a:pPr>
            <a:r>
              <a:rPr lang="en" sz="1700">
                <a:latin typeface="Inter-Regular"/>
                <a:ea typeface="Inter-Regular"/>
                <a:cs typeface="Inter-Regular"/>
                <a:sym typeface="Inter-Regular"/>
              </a:rPr>
              <a:t>Streamlit/Dash UI </a:t>
            </a:r>
            <a:endParaRPr sz="17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-Regular"/>
              <a:buChar char="●"/>
            </a:pPr>
            <a:r>
              <a:rPr lang="en" sz="1700">
                <a:latin typeface="Inter-Regular"/>
                <a:ea typeface="Inter-Regular"/>
                <a:cs typeface="Inter-Regular"/>
                <a:sym typeface="Inter-Regular"/>
              </a:rPr>
              <a:t>Batch &amp; Streaming options with new data pulled from APIs</a:t>
            </a:r>
            <a:endParaRPr sz="1700"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130" name="Google Shape;130;p19"/>
          <p:cNvSpPr/>
          <p:nvPr/>
        </p:nvSpPr>
        <p:spPr>
          <a:xfrm>
            <a:off x="7269675" y="22367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1" name="Google Shape;131;p19"/>
          <p:cNvSpPr/>
          <p:nvPr/>
        </p:nvSpPr>
        <p:spPr>
          <a:xfrm>
            <a:off x="7587750" y="48652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2" name="Google Shape;132;p19"/>
          <p:cNvSpPr/>
          <p:nvPr/>
        </p:nvSpPr>
        <p:spPr>
          <a:xfrm>
            <a:off x="7826900" y="27602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598250" y="3345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for Next Week </a:t>
            </a:r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39" name="Google Shape;139;p20"/>
          <p:cNvSpPr txBox="1"/>
          <p:nvPr/>
        </p:nvSpPr>
        <p:spPr>
          <a:xfrm>
            <a:off x="541425" y="1072875"/>
            <a:ext cx="7936200" cy="3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Inter"/>
                <a:ea typeface="Inter"/>
                <a:cs typeface="Inter"/>
                <a:sym typeface="Inter"/>
              </a:rPr>
              <a:t>TASK 1</a:t>
            </a:r>
            <a:endParaRPr sz="1800" b="1">
              <a:latin typeface="Inter"/>
              <a:ea typeface="Inter"/>
              <a:cs typeface="Inter"/>
              <a:sym typeface="Inte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Inter-Regular"/>
              <a:buChar char="●"/>
            </a:pPr>
            <a:r>
              <a:rPr lang="en" sz="1800">
                <a:latin typeface="Inter-Regular"/>
                <a:ea typeface="Inter-Regular"/>
                <a:cs typeface="Inter-Regular"/>
                <a:sym typeface="Inter-Regular"/>
              </a:rPr>
              <a:t>Build base prediction models for Montreal data &amp; compare:</a:t>
            </a:r>
            <a:endParaRPr sz="18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-Regular"/>
              <a:buChar char="○"/>
            </a:pPr>
            <a:r>
              <a:rPr lang="en" sz="1800">
                <a:latin typeface="Inter-Regular"/>
                <a:ea typeface="Inter-Regular"/>
                <a:cs typeface="Inter-Regular"/>
                <a:sym typeface="Inter-Regular"/>
              </a:rPr>
              <a:t>ARIMA</a:t>
            </a:r>
            <a:endParaRPr sz="18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-Regular"/>
              <a:buChar char="○"/>
            </a:pPr>
            <a:r>
              <a:rPr lang="en" sz="1800">
                <a:latin typeface="Inter-Regular"/>
                <a:ea typeface="Inter-Regular"/>
                <a:cs typeface="Inter-Regular"/>
                <a:sym typeface="Inter-Regular"/>
              </a:rPr>
              <a:t>Tree-based ML</a:t>
            </a:r>
            <a:endParaRPr sz="18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-Regular"/>
              <a:buChar char="○"/>
            </a:pPr>
            <a:r>
              <a:rPr lang="en" sz="1800">
                <a:latin typeface="Inter-Regular"/>
                <a:ea typeface="Inter-Regular"/>
                <a:cs typeface="Inter-Regular"/>
                <a:sym typeface="Inter-Regular"/>
              </a:rPr>
              <a:t>RNN-based DL</a:t>
            </a:r>
            <a:endParaRPr sz="18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>
                <a:latin typeface="Inter"/>
                <a:ea typeface="Inter"/>
                <a:cs typeface="Inter"/>
                <a:sym typeface="Inter"/>
              </a:rPr>
              <a:t>TASK 2</a:t>
            </a:r>
            <a:endParaRPr sz="1800">
              <a:latin typeface="Inter-Regular"/>
              <a:ea typeface="Inter-Regular"/>
              <a:cs typeface="Inter-Regular"/>
              <a:sym typeface="Inter-Regular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Inter-Regular"/>
              <a:buChar char="●"/>
            </a:pPr>
            <a:r>
              <a:rPr lang="en" sz="1800">
                <a:latin typeface="Inter-Regular"/>
                <a:ea typeface="Inter-Regular"/>
                <a:cs typeface="Inter-Regular"/>
                <a:sym typeface="Inter-Regular"/>
              </a:rPr>
              <a:t>Extend base models by finding &amp; incorporating reliable external data source (i.e. special meteorological events, El Nino, etc.)</a:t>
            </a:r>
            <a:endParaRPr sz="1800">
              <a:latin typeface="Inter-Regular"/>
              <a:ea typeface="Inter-Regular"/>
              <a:cs typeface="Inter-Regular"/>
              <a:sym typeface="Inter-Regular"/>
            </a:endParaRPr>
          </a:p>
        </p:txBody>
      </p:sp>
      <p:sp>
        <p:nvSpPr>
          <p:cNvPr id="140" name="Google Shape;140;p20"/>
          <p:cNvSpPr/>
          <p:nvPr/>
        </p:nvSpPr>
        <p:spPr>
          <a:xfrm>
            <a:off x="7269675" y="22367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41" name="Google Shape;141;p20"/>
          <p:cNvSpPr/>
          <p:nvPr/>
        </p:nvSpPr>
        <p:spPr>
          <a:xfrm>
            <a:off x="7587750" y="48652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7826900" y="276024"/>
            <a:ext cx="650716" cy="454785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>
            <a:spLocks noGrp="1"/>
          </p:cNvSpPr>
          <p:nvPr>
            <p:ph type="title"/>
          </p:nvPr>
        </p:nvSpPr>
        <p:spPr>
          <a:xfrm>
            <a:off x="3688500" y="2011425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460</Words>
  <Application>Microsoft Macintosh PowerPoint</Application>
  <PresentationFormat>On-screen Show (16:9)</PresentationFormat>
  <Paragraphs>73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Arial</vt:lpstr>
      <vt:lpstr>Inter-Regular</vt:lpstr>
      <vt:lpstr>Inter</vt:lpstr>
      <vt:lpstr>Fira Sans Extra Condensed Medium</vt:lpstr>
      <vt:lpstr>Joan template</vt:lpstr>
      <vt:lpstr>Weather Prediction INSY 695: Enterprise Data Science Team: Cloud Computations </vt:lpstr>
      <vt:lpstr>PowerPoint Presentation</vt:lpstr>
      <vt:lpstr>Why Weather?</vt:lpstr>
      <vt:lpstr>WHAT:   HOW:   WHY:</vt:lpstr>
      <vt:lpstr>PowerPoint Presentation</vt:lpstr>
      <vt:lpstr>Data Cont.</vt:lpstr>
      <vt:lpstr>Methods / Class Concepts </vt:lpstr>
      <vt:lpstr>Steps for Next Week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Prediction INSY 695: Enterprise Data Science Team: Cloud Computations </dc:title>
  <cp:lastModifiedBy>Jake Hogan</cp:lastModifiedBy>
  <cp:revision>1</cp:revision>
  <dcterms:modified xsi:type="dcterms:W3CDTF">2021-04-15T13:33:12Z</dcterms:modified>
</cp:coreProperties>
</file>